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82" r:id="rId4"/>
    <p:sldId id="281" r:id="rId5"/>
    <p:sldId id="284" r:id="rId6"/>
    <p:sldId id="296" r:id="rId7"/>
    <p:sldId id="283" r:id="rId8"/>
    <p:sldId id="285" r:id="rId9"/>
    <p:sldId id="287" r:id="rId10"/>
    <p:sldId id="286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63" r:id="rId20"/>
    <p:sldId id="266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69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8D563-DEFB-4E71-8908-28358097E35D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00024-069F-442D-97EF-65B44ED026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558742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16772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002918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7369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49140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82841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264071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029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859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75761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0844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7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09BC9-C62A-4D58-A406-F907174D4EF5}" type="datetimeFigureOut">
              <a:rPr lang="ko-KR" altLang="en-US" smtClean="0"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55036-CBFB-4C5B-987B-D9531B136C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42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EEF242-8A3B-490C-8963-4C0045C9F22B}"/>
              </a:ext>
            </a:extLst>
          </p:cNvPr>
          <p:cNvSpPr/>
          <p:nvPr/>
        </p:nvSpPr>
        <p:spPr>
          <a:xfrm>
            <a:off x="6156176" y="5132706"/>
            <a:ext cx="2808312" cy="16288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11</a:t>
            </a:r>
            <a:r>
              <a:rPr lang="ko-KR" altLang="en-US" sz="2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팀</a:t>
            </a:r>
            <a:endParaRPr lang="en-US" altLang="ko-KR" sz="2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20155445 </a:t>
            </a:r>
            <a:r>
              <a:rPr lang="ko-KR" altLang="en-US" sz="2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김규리</a:t>
            </a:r>
            <a:endParaRPr lang="en-US" altLang="ko-KR" sz="2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20160759 </a:t>
            </a:r>
            <a:r>
              <a:rPr lang="ko-KR" altLang="en-US" sz="2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김경찬</a:t>
            </a:r>
            <a:endParaRPr lang="en-US" altLang="ko-KR" sz="2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20164736 </a:t>
            </a:r>
            <a:r>
              <a:rPr lang="ko-KR" altLang="en-US" sz="2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박기철</a:t>
            </a:r>
            <a:endParaRPr lang="en-US" altLang="ko-KR" sz="2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2050" name="Picture 2" descr="C:\Users\y\Downloads\svg_10324 (2)\svg_10324\icon_10324\icon_103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28" y="1844824"/>
            <a:ext cx="1924945" cy="1924945"/>
          </a:xfrm>
          <a:prstGeom prst="rect">
            <a:avLst/>
          </a:prstGeom>
          <a:noFill/>
          <a:effectLst>
            <a:reflection stA="21000" endPos="6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55776" y="3929470"/>
            <a:ext cx="4032448" cy="1015663"/>
          </a:xfrm>
          <a:prstGeom prst="rect">
            <a:avLst/>
          </a:prstGeom>
          <a:noFill/>
          <a:effectLst>
            <a:reflection blurRad="6350" stA="30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SHAKE</a:t>
            </a:r>
            <a:endParaRPr lang="ko-KR" altLang="en-US" sz="6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09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아이디어 제안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30606B-D638-4A45-B51C-22857CEAB6EF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9" name="Picture 3" descr="C:\Users\y\Desktop\50f025a4f829d0e757b1c380ff063b97.png">
            <a:extLst>
              <a:ext uri="{FF2B5EF4-FFF2-40B4-BE49-F238E27FC236}">
                <a16:creationId xmlns:a16="http://schemas.microsoft.com/office/drawing/2014/main" id="{491EFD5E-6B74-4413-9F83-2774E3376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53893"/>
            <a:ext cx="2952328" cy="233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y\Desktop\20120302_114541_32187.png">
            <a:extLst>
              <a:ext uri="{FF2B5EF4-FFF2-40B4-BE49-F238E27FC236}">
                <a16:creationId xmlns:a16="http://schemas.microsoft.com/office/drawing/2014/main" id="{A44D3796-FEAB-4F82-AF20-E059B81F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90002"/>
            <a:ext cx="3312368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y\Desktop\san153_296.png">
            <a:extLst>
              <a:ext uri="{FF2B5EF4-FFF2-40B4-BE49-F238E27FC236}">
                <a16:creationId xmlns:a16="http://schemas.microsoft.com/office/drawing/2014/main" id="{57F8A1C6-6B9A-489D-A1A0-EB4F7271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14" y="4113575"/>
            <a:ext cx="3626037" cy="2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A7A9D4-973C-499C-BD7D-30B8FA5772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99" y="4011404"/>
            <a:ext cx="2826183" cy="23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3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아이디어 제안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A98213-3B7E-41F9-9317-027B1A867E6B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675170-E1B9-463A-B3C0-32CCE399D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6" y="2132854"/>
            <a:ext cx="2539682" cy="25396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BCD845-EF24-43F5-889D-2695BE12E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5" r="22446"/>
          <a:stretch/>
        </p:blipFill>
        <p:spPr>
          <a:xfrm>
            <a:off x="5870240" y="1673756"/>
            <a:ext cx="2057608" cy="3699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E84B1B-8EEB-4792-8E13-19FF82A80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2008058"/>
            <a:ext cx="1790537" cy="2985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BE3CB8-44E3-4EA7-B8F0-4AFD62E496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47864" y="3034062"/>
            <a:ext cx="1597144" cy="1597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63875F-09C6-40DC-AF6D-E4257ECFAC3A}"/>
              </a:ext>
            </a:extLst>
          </p:cNvPr>
          <p:cNvSpPr txBox="1"/>
          <p:nvPr/>
        </p:nvSpPr>
        <p:spPr>
          <a:xfrm>
            <a:off x="1367185" y="5625037"/>
            <a:ext cx="6405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대여 중 스마트키를 통해 잠금을 해제 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ECD351-4641-4441-82D3-4E6B565E4A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41" y="3501008"/>
            <a:ext cx="456973" cy="6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아이디어 제안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A98213-3B7E-41F9-9317-027B1A867E6B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5A09BD-20AA-4DB7-8815-3A928A2F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4176464" cy="3786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64E340-D81C-44A7-A66F-44D7577B4E07}"/>
              </a:ext>
            </a:extLst>
          </p:cNvPr>
          <p:cNvSpPr txBox="1"/>
          <p:nvPr/>
        </p:nvSpPr>
        <p:spPr>
          <a:xfrm>
            <a:off x="5164699" y="3140968"/>
            <a:ext cx="3228392" cy="27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아두이노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기반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아리따-돋움(TTF)-SemiBold" panose="02020603020101020101" pitchFamily="18" charset="-127"/>
              <a:buChar char="+"/>
            </a:pP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블루투스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아리따-돋움(TTF)-SemiBold" panose="02020603020101020101" pitchFamily="18" charset="-127"/>
              <a:buChar char="+"/>
            </a:pPr>
            <a:r>
              <a:rPr lang="ko-KR" altLang="en-US" sz="24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서보모터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아리따-돋움(TTF)-SemiBold" panose="02020603020101020101" pitchFamily="18" charset="-127"/>
              <a:buChar char="+"/>
            </a:pP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스위치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아리따-돋움(TTF)-SemiBold" panose="02020603020101020101" pitchFamily="18" charset="-127"/>
              <a:buChar char="+"/>
            </a:pPr>
            <a:r>
              <a:rPr lang="ko-KR" altLang="en-US" sz="2400" dirty="0">
                <a:solidFill>
                  <a:srgbClr val="00B05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도난장치</a:t>
            </a:r>
            <a:endParaRPr lang="en-US" altLang="ko-KR" sz="2400" dirty="0">
              <a:solidFill>
                <a:srgbClr val="00B05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EAFA-BF5D-4FC2-8F7C-E49942A3FF64}"/>
              </a:ext>
            </a:extLst>
          </p:cNvPr>
          <p:cNvSpPr txBox="1"/>
          <p:nvPr/>
        </p:nvSpPr>
        <p:spPr>
          <a:xfrm>
            <a:off x="5164699" y="2335149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스마트 </a:t>
            </a:r>
            <a:r>
              <a:rPr lang="ko-KR" altLang="en-US" sz="32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락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 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 개발</a:t>
            </a:r>
            <a:endParaRPr lang="en-US" altLang="ko-KR" sz="32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6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아이디어 제안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A98213-3B7E-41F9-9317-027B1A867E6B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4E340-D81C-44A7-A66F-44D7577B4E07}"/>
              </a:ext>
            </a:extLst>
          </p:cNvPr>
          <p:cNvSpPr txBox="1"/>
          <p:nvPr/>
        </p:nvSpPr>
        <p:spPr>
          <a:xfrm>
            <a:off x="4318496" y="3212976"/>
            <a:ext cx="4142906" cy="27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공유자는 개인 자전거 공유할 </a:t>
            </a:r>
            <a:r>
              <a:rPr lang="ko-KR" altLang="en-US" sz="2400" dirty="0">
                <a:solidFill>
                  <a:srgbClr val="00B05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위치 설정 가능</a:t>
            </a:r>
            <a:endParaRPr lang="en-US" altLang="ko-KR" sz="2400" dirty="0">
              <a:solidFill>
                <a:srgbClr val="00B05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대여자는 반납 때 사진 촬영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촬영과 함께 </a:t>
            </a:r>
            <a:r>
              <a:rPr lang="ko-KR" altLang="en-US" sz="2400" dirty="0">
                <a:solidFill>
                  <a:srgbClr val="00B05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반납 장소 확인</a:t>
            </a:r>
            <a:endParaRPr lang="en-US" altLang="ko-KR" sz="2400" dirty="0">
              <a:solidFill>
                <a:srgbClr val="00B05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EAFA-BF5D-4FC2-8F7C-E49942A3FF64}"/>
              </a:ext>
            </a:extLst>
          </p:cNvPr>
          <p:cNvSpPr txBox="1"/>
          <p:nvPr/>
        </p:nvSpPr>
        <p:spPr>
          <a:xfrm>
            <a:off x="4283968" y="2335149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자전거의 위치 파악</a:t>
            </a:r>
            <a:endParaRPr lang="en-US" altLang="ko-KR" sz="32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F8919-F867-4420-AA23-6BAA707AB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706"/>
          <a:stretch/>
        </p:blipFill>
        <p:spPr>
          <a:xfrm>
            <a:off x="1331640" y="1781569"/>
            <a:ext cx="2547219" cy="45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1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아이디어 제안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A98213-3B7E-41F9-9317-027B1A867E6B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4E340-D81C-44A7-A66F-44D7577B4E07}"/>
              </a:ext>
            </a:extLst>
          </p:cNvPr>
          <p:cNvSpPr txBox="1"/>
          <p:nvPr/>
        </p:nvSpPr>
        <p:spPr>
          <a:xfrm>
            <a:off x="3916532" y="3429000"/>
            <a:ext cx="4429968" cy="224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대여자가 </a:t>
            </a:r>
            <a:r>
              <a:rPr lang="ko-KR" altLang="en-US" sz="2400" dirty="0">
                <a:solidFill>
                  <a:srgbClr val="0070C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원하는 종류의 자전거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를 쉽게 찾을 수 있도록 </a:t>
            </a:r>
            <a:r>
              <a:rPr lang="ko-KR" altLang="en-US" sz="2400" dirty="0">
                <a:solidFill>
                  <a:srgbClr val="0070C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분류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함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B05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최적의 가격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으로 서비스를 이용하도록 가격 별 </a:t>
            </a:r>
            <a:r>
              <a:rPr lang="ko-KR" altLang="en-US" sz="2400" dirty="0">
                <a:solidFill>
                  <a:srgbClr val="00B05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정렬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기능 제공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EAFA-BF5D-4FC2-8F7C-E49942A3FF64}"/>
              </a:ext>
            </a:extLst>
          </p:cNvPr>
          <p:cNvSpPr txBox="1"/>
          <p:nvPr/>
        </p:nvSpPr>
        <p:spPr>
          <a:xfrm>
            <a:off x="3911364" y="2301909"/>
            <a:ext cx="4368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종류별 분류</a:t>
            </a:r>
            <a:r>
              <a:rPr lang="en-US" altLang="ko-KR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정렬 시스템</a:t>
            </a:r>
            <a:endParaRPr lang="en-US" altLang="ko-KR" sz="32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51CD78-5F33-476A-9210-7601CAF0D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29" y="3388430"/>
            <a:ext cx="2017414" cy="1307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1F72B6-C3C8-4E8E-AB81-C4F21CA39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25" y="4378814"/>
            <a:ext cx="2472822" cy="24728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8FB101-A9C9-4B5A-AF2E-44B953EB0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21" y="1556792"/>
            <a:ext cx="1973229" cy="19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4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아이디어 제안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A98213-3B7E-41F9-9317-027B1A867E6B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4E340-D81C-44A7-A66F-44D7577B4E07}"/>
              </a:ext>
            </a:extLst>
          </p:cNvPr>
          <p:cNvSpPr txBox="1"/>
          <p:nvPr/>
        </p:nvSpPr>
        <p:spPr>
          <a:xfrm>
            <a:off x="3923928" y="3057808"/>
            <a:ext cx="4429968" cy="334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대여자</a:t>
            </a:r>
            <a:r>
              <a:rPr lang="en-US" altLang="ko-KR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공유자 </a:t>
            </a:r>
            <a:r>
              <a:rPr lang="ko-KR" altLang="en-US" sz="2400" dirty="0">
                <a:solidFill>
                  <a:srgbClr val="00B05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모두 리뷰 가능</a:t>
            </a:r>
            <a:endParaRPr lang="en-US" altLang="ko-KR" sz="2400" dirty="0">
              <a:solidFill>
                <a:srgbClr val="00B05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신고 내역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을 보고 대여 여부 선택 가능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B0F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평가가 좋은 공유자</a:t>
            </a:r>
            <a:r>
              <a:rPr lang="ko-KR" altLang="en-US" sz="24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에게는 대여자들이 보기 쉽도록 하는 장치 마련</a:t>
            </a:r>
            <a:endParaRPr lang="en-US" altLang="ko-KR" sz="24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CEAFA-BF5D-4FC2-8F7C-E49942A3FF64}"/>
              </a:ext>
            </a:extLst>
          </p:cNvPr>
          <p:cNvSpPr txBox="1"/>
          <p:nvPr/>
        </p:nvSpPr>
        <p:spPr>
          <a:xfrm>
            <a:off x="4067944" y="1861599"/>
            <a:ext cx="34371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이용자 리뷰</a:t>
            </a:r>
            <a:r>
              <a:rPr lang="en-US" altLang="ko-KR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신고</a:t>
            </a:r>
            <a:endParaRPr lang="en-US" altLang="ko-KR" sz="32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지역별 랭킹 시스템</a:t>
            </a:r>
            <a:endParaRPr lang="en-US" altLang="ko-KR" sz="32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CD4885-4354-4EB3-8166-4C16C19C7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2"/>
          <a:stretch/>
        </p:blipFill>
        <p:spPr>
          <a:xfrm>
            <a:off x="611560" y="3177630"/>
            <a:ext cx="3100659" cy="20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개발환경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9" name="Picture 2" descr="ìëë¡ì´ë ì¤íëì¤ì ëí ì´ë¯¸ì§ ê²ìê²°ê³¼">
            <a:extLst>
              <a:ext uri="{FF2B5EF4-FFF2-40B4-BE49-F238E27FC236}">
                <a16:creationId xmlns:a16="http://schemas.microsoft.com/office/drawing/2014/main" id="{8F242EEE-F2EA-402F-9958-57586D0A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36" y="1415822"/>
            <a:ext cx="36576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y sqlì ëí ì´ë¯¸ì§ ê²ìê²°ê³¼">
            <a:extLst>
              <a:ext uri="{FF2B5EF4-FFF2-40B4-BE49-F238E27FC236}">
                <a16:creationId xmlns:a16="http://schemas.microsoft.com/office/drawing/2014/main" id="{2CDD82E1-8C62-4833-992C-56D18492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18806"/>
            <a:ext cx="4154724" cy="2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wsì ëí ì´ë¯¸ì§ ê²ìê²°ê³¼">
            <a:extLst>
              <a:ext uri="{FF2B5EF4-FFF2-40B4-BE49-F238E27FC236}">
                <a16:creationId xmlns:a16="http://schemas.microsoft.com/office/drawing/2014/main" id="{EBBC4C96-8F0C-409A-850E-42570C793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6" y="3864274"/>
            <a:ext cx="3938481" cy="28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ê´ë ¨ ì´ë¯¸ì§">
            <a:extLst>
              <a:ext uri="{FF2B5EF4-FFF2-40B4-BE49-F238E27FC236}">
                <a16:creationId xmlns:a16="http://schemas.microsoft.com/office/drawing/2014/main" id="{3A65707D-F53F-41CF-850E-54E768924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38" y="4026214"/>
            <a:ext cx="3657601" cy="248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22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업무 부담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스케쥴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A98213-3B7E-41F9-9317-027B1A867E6B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78983-1504-4C5F-8053-A327C33A8D3D}"/>
              </a:ext>
            </a:extLst>
          </p:cNvPr>
          <p:cNvSpPr txBox="1"/>
          <p:nvPr/>
        </p:nvSpPr>
        <p:spPr>
          <a:xfrm>
            <a:off x="755576" y="2121774"/>
            <a:ext cx="7505581" cy="3891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김규리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하드웨어 구축</a:t>
            </a:r>
            <a:endParaRPr lang="en-US" altLang="ko-KR" sz="28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	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데이터베이스 관리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28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아두이노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소스코드 개발</a:t>
            </a:r>
            <a:endParaRPr lang="en-US" altLang="ko-KR" sz="28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김경찬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데이터베이스 관리 및 서버 구축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	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안드로이드 애플리케이션 개발</a:t>
            </a:r>
            <a:endParaRPr lang="en-US" altLang="ko-KR" sz="28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박기철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데이터베이스 관리 및 서버 구축</a:t>
            </a: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	</a:t>
            </a:r>
            <a:r>
              <a:rPr lang="ko-KR" altLang="en-US" sz="28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안드로이드 애플리케이션 개발</a:t>
            </a:r>
          </a:p>
        </p:txBody>
      </p:sp>
    </p:spTree>
    <p:extLst>
      <p:ext uri="{BB962C8B-B14F-4D97-AF65-F5344CB8AC3E}">
        <p14:creationId xmlns:p14="http://schemas.microsoft.com/office/powerpoint/2010/main" val="33192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업무 부담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스케쥴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6C1641-D6EC-4974-8F14-B67BA2813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52151"/>
              </p:ext>
            </p:extLst>
          </p:nvPr>
        </p:nvGraphicFramePr>
        <p:xfrm>
          <a:off x="971600" y="1186534"/>
          <a:ext cx="6912769" cy="5359235"/>
        </p:xfrm>
        <a:graphic>
          <a:graphicData uri="http://schemas.openxmlformats.org/drawingml/2006/table">
            <a:tbl>
              <a:tblPr/>
              <a:tblGrid>
                <a:gridCol w="741935">
                  <a:extLst>
                    <a:ext uri="{9D8B030D-6E8A-4147-A177-3AD203B41FA5}">
                      <a16:colId xmlns:a16="http://schemas.microsoft.com/office/drawing/2014/main" val="2676388346"/>
                    </a:ext>
                  </a:extLst>
                </a:gridCol>
                <a:gridCol w="374010">
                  <a:extLst>
                    <a:ext uri="{9D8B030D-6E8A-4147-A177-3AD203B41FA5}">
                      <a16:colId xmlns:a16="http://schemas.microsoft.com/office/drawing/2014/main" val="1803067306"/>
                    </a:ext>
                  </a:extLst>
                </a:gridCol>
                <a:gridCol w="334107">
                  <a:extLst>
                    <a:ext uri="{9D8B030D-6E8A-4147-A177-3AD203B41FA5}">
                      <a16:colId xmlns:a16="http://schemas.microsoft.com/office/drawing/2014/main" val="1421220026"/>
                    </a:ext>
                  </a:extLst>
                </a:gridCol>
                <a:gridCol w="398358">
                  <a:extLst>
                    <a:ext uri="{9D8B030D-6E8A-4147-A177-3AD203B41FA5}">
                      <a16:colId xmlns:a16="http://schemas.microsoft.com/office/drawing/2014/main" val="757273344"/>
                    </a:ext>
                  </a:extLst>
                </a:gridCol>
                <a:gridCol w="410532">
                  <a:extLst>
                    <a:ext uri="{9D8B030D-6E8A-4147-A177-3AD203B41FA5}">
                      <a16:colId xmlns:a16="http://schemas.microsoft.com/office/drawing/2014/main" val="2441873019"/>
                    </a:ext>
                  </a:extLst>
                </a:gridCol>
                <a:gridCol w="412562">
                  <a:extLst>
                    <a:ext uri="{9D8B030D-6E8A-4147-A177-3AD203B41FA5}">
                      <a16:colId xmlns:a16="http://schemas.microsoft.com/office/drawing/2014/main" val="729374451"/>
                    </a:ext>
                  </a:extLst>
                </a:gridCol>
                <a:gridCol w="412562">
                  <a:extLst>
                    <a:ext uri="{9D8B030D-6E8A-4147-A177-3AD203B41FA5}">
                      <a16:colId xmlns:a16="http://schemas.microsoft.com/office/drawing/2014/main" val="486284308"/>
                    </a:ext>
                  </a:extLst>
                </a:gridCol>
                <a:gridCol w="374010">
                  <a:extLst>
                    <a:ext uri="{9D8B030D-6E8A-4147-A177-3AD203B41FA5}">
                      <a16:colId xmlns:a16="http://schemas.microsoft.com/office/drawing/2014/main" val="3749398205"/>
                    </a:ext>
                  </a:extLst>
                </a:gridCol>
                <a:gridCol w="374010">
                  <a:extLst>
                    <a:ext uri="{9D8B030D-6E8A-4147-A177-3AD203B41FA5}">
                      <a16:colId xmlns:a16="http://schemas.microsoft.com/office/drawing/2014/main" val="2287189901"/>
                    </a:ext>
                  </a:extLst>
                </a:gridCol>
                <a:gridCol w="374010">
                  <a:extLst>
                    <a:ext uri="{9D8B030D-6E8A-4147-A177-3AD203B41FA5}">
                      <a16:colId xmlns:a16="http://schemas.microsoft.com/office/drawing/2014/main" val="740456296"/>
                    </a:ext>
                  </a:extLst>
                </a:gridCol>
                <a:gridCol w="361836">
                  <a:extLst>
                    <a:ext uri="{9D8B030D-6E8A-4147-A177-3AD203B41FA5}">
                      <a16:colId xmlns:a16="http://schemas.microsoft.com/office/drawing/2014/main" val="4189022442"/>
                    </a:ext>
                  </a:extLst>
                </a:gridCol>
                <a:gridCol w="430823">
                  <a:extLst>
                    <a:ext uri="{9D8B030D-6E8A-4147-A177-3AD203B41FA5}">
                      <a16:colId xmlns:a16="http://schemas.microsoft.com/office/drawing/2014/main" val="652114410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392039647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val="627095752"/>
                    </a:ext>
                  </a:extLst>
                </a:gridCol>
                <a:gridCol w="499808">
                  <a:extLst>
                    <a:ext uri="{9D8B030D-6E8A-4147-A177-3AD203B41FA5}">
                      <a16:colId xmlns:a16="http://schemas.microsoft.com/office/drawing/2014/main" val="1085056672"/>
                    </a:ext>
                  </a:extLst>
                </a:gridCol>
                <a:gridCol w="499808">
                  <a:extLst>
                    <a:ext uri="{9D8B030D-6E8A-4147-A177-3AD203B41FA5}">
                      <a16:colId xmlns:a16="http://schemas.microsoft.com/office/drawing/2014/main" val="2465170504"/>
                    </a:ext>
                  </a:extLst>
                </a:gridCol>
              </a:tblGrid>
              <a:tr h="17278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</a:t>
                      </a: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4</a:t>
                      </a: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100" spc="0" dirty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</a:t>
                      </a: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6</a:t>
                      </a: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58475"/>
                  </a:ext>
                </a:extLst>
              </a:tr>
              <a:tr h="234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17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19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581490"/>
                  </a:ext>
                </a:extLst>
              </a:tr>
              <a:tr h="8021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제안서 발표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중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ED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중간고사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모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ED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1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서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및 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평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가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9D9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기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말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사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5151"/>
                  </a:ext>
                </a:extLst>
              </a:tr>
              <a:tr h="2601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DB</a:t>
                      </a: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서버 구축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65949"/>
                  </a:ext>
                </a:extLst>
              </a:tr>
              <a:tr h="325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하드웨어 환경 구축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56764"/>
                  </a:ext>
                </a:extLst>
              </a:tr>
              <a:tr h="542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 dirty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애플리케이션 개발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39561"/>
                  </a:ext>
                </a:extLst>
              </a:tr>
              <a:tr h="2815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하드웨어 테스트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0464"/>
                  </a:ext>
                </a:extLst>
              </a:tr>
              <a:tr h="325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데이터베이스 추가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CA56A7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57251"/>
                  </a:ext>
                </a:extLst>
              </a:tr>
              <a:tr h="2815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중간데모 준비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482042"/>
                  </a:ext>
                </a:extLst>
              </a:tr>
              <a:tr h="325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하드웨어 소스코드 개발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038011"/>
                  </a:ext>
                </a:extLst>
              </a:tr>
              <a:tr h="2815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추가기능구현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774655"/>
                  </a:ext>
                </a:extLst>
              </a:tr>
              <a:tr h="4118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테스트 및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디버깅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66510"/>
                  </a:ext>
                </a:extLst>
              </a:tr>
              <a:tr h="2815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100" spc="0">
                          <a:solidFill>
                            <a:srgbClr val="000000"/>
                          </a:solidFill>
                          <a:effectLst/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최종데모준비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100" spc="0" dirty="0">
                        <a:solidFill>
                          <a:srgbClr val="000000"/>
                        </a:solidFill>
                        <a:effectLst/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 marL="54208" marR="54208" marT="27104" marB="27104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B8B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4209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9EEE2DB-269A-4404-B5C9-0A49B82A5A10}"/>
              </a:ext>
            </a:extLst>
          </p:cNvPr>
          <p:cNvSpPr/>
          <p:nvPr/>
        </p:nvSpPr>
        <p:spPr>
          <a:xfrm>
            <a:off x="2411760" y="1340768"/>
            <a:ext cx="432048" cy="5213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y\Desktop\294743399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0" r="6819"/>
          <a:stretch/>
        </p:blipFill>
        <p:spPr bwMode="auto">
          <a:xfrm>
            <a:off x="1757878" y="10758"/>
            <a:ext cx="7386122" cy="684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-19022"/>
            <a:ext cx="2411760" cy="6877021"/>
          </a:xfrm>
          <a:prstGeom prst="rect">
            <a:avLst/>
          </a:prstGeom>
          <a:solidFill>
            <a:schemeClr val="bg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" y="3315858"/>
            <a:ext cx="9144001" cy="400110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23527" y="2060847"/>
            <a:ext cx="1683221" cy="1963961"/>
            <a:chOff x="351656" y="1064935"/>
            <a:chExt cx="1683221" cy="1963961"/>
          </a:xfrm>
        </p:grpSpPr>
        <p:pic>
          <p:nvPicPr>
            <p:cNvPr id="3" name="Picture 7" descr="C:\Users\y\Downloads\svg_2036\icon_2036\icon_203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56" y="1064935"/>
              <a:ext cx="1152129" cy="115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95673" y="2321010"/>
              <a:ext cx="15392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Q &amp; A</a:t>
              </a:r>
              <a:endParaRPr lang="ko-KR" altLang="en-US" sz="40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89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5563809-9C0D-44D1-8EFB-CFEAEC35437F}"/>
              </a:ext>
            </a:extLst>
          </p:cNvPr>
          <p:cNvSpPr/>
          <p:nvPr/>
        </p:nvSpPr>
        <p:spPr>
          <a:xfrm>
            <a:off x="1547664" y="1487106"/>
            <a:ext cx="6048672" cy="4608512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개발 배경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아이디어 제안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개발 환경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업무 분담 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 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스케쥴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Q&amp;A</a:t>
            </a: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목차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9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2667786"/>
            <a:ext cx="9144001" cy="1481294"/>
          </a:xfrm>
          <a:prstGeom prst="rect">
            <a:avLst/>
          </a:pr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:\Users\y\Downloads\svg_10324 (2)\svg_10324\icon_10324\icon_10324.png">
            <a:extLst>
              <a:ext uri="{FF2B5EF4-FFF2-40B4-BE49-F238E27FC236}">
                <a16:creationId xmlns:a16="http://schemas.microsoft.com/office/drawing/2014/main" id="{4CF34132-8053-4584-9816-58FF2B9A5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224669"/>
            <a:ext cx="1924945" cy="1924945"/>
          </a:xfrm>
          <a:prstGeom prst="rect">
            <a:avLst/>
          </a:prstGeom>
          <a:noFill/>
          <a:effectLst>
            <a:reflection stA="21000" endPos="6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E8200-9C85-441D-A966-D08E3602C6A7}"/>
              </a:ext>
            </a:extLst>
          </p:cNvPr>
          <p:cNvSpPr txBox="1"/>
          <p:nvPr/>
        </p:nvSpPr>
        <p:spPr>
          <a:xfrm>
            <a:off x="899592" y="2900601"/>
            <a:ext cx="4032448" cy="1015663"/>
          </a:xfrm>
          <a:prstGeom prst="rect">
            <a:avLst/>
          </a:prstGeom>
          <a:noFill/>
          <a:effectLst>
            <a:reflection blurRad="6350" stA="30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Arial Unicode MS" panose="020B0604020202020204" pitchFamily="50" charset="-127"/>
              </a:rPr>
              <a:t>Thank you!</a:t>
            </a:r>
            <a:endParaRPr lang="ko-KR" altLang="en-US" sz="6000" b="1" dirty="0">
              <a:latin typeface="아리따-돋움(TTF)-Bold" panose="02020603020101020101" pitchFamily="18" charset="-127"/>
              <a:ea typeface="아리따-돋움(TTF)-Bold" panose="0202060302010102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1602FA-01AD-4C6B-886B-87F8255DEFC8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개발 배경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75BA73-1EB0-4011-9EFD-627A85DE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" y="3645024"/>
            <a:ext cx="2539682" cy="25396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EEE1C5-361D-4BE0-A64C-0D206431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10" y="3799083"/>
            <a:ext cx="2426181" cy="23219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4CF18E-7D2A-4801-B27E-CF540E2C3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30" y="3645024"/>
            <a:ext cx="2539682" cy="2539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46DF7-C833-43E7-8D67-DC0978DA6631}"/>
              </a:ext>
            </a:extLst>
          </p:cNvPr>
          <p:cNvSpPr txBox="1"/>
          <p:nvPr/>
        </p:nvSpPr>
        <p:spPr>
          <a:xfrm>
            <a:off x="337690" y="2136819"/>
            <a:ext cx="35862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회 이상</a:t>
            </a:r>
            <a:endParaRPr lang="en-US" altLang="ko-KR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자전거 이용인구</a:t>
            </a:r>
          </a:p>
        </p:txBody>
      </p:sp>
      <p:sp>
        <p:nvSpPr>
          <p:cNvPr id="9" name="같음 기호 8">
            <a:extLst>
              <a:ext uri="{FF2B5EF4-FFF2-40B4-BE49-F238E27FC236}">
                <a16:creationId xmlns:a16="http://schemas.microsoft.com/office/drawing/2014/main" id="{6539783C-1EED-49D8-8CEA-32D7AE29F333}"/>
              </a:ext>
            </a:extLst>
          </p:cNvPr>
          <p:cNvSpPr/>
          <p:nvPr/>
        </p:nvSpPr>
        <p:spPr>
          <a:xfrm>
            <a:off x="4104493" y="2474502"/>
            <a:ext cx="935014" cy="648072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BD09E-E95F-4A50-B3C4-5C78DE9876F3}"/>
              </a:ext>
            </a:extLst>
          </p:cNvPr>
          <p:cNvSpPr txBox="1"/>
          <p:nvPr/>
        </p:nvSpPr>
        <p:spPr>
          <a:xfrm>
            <a:off x="5652120" y="2136819"/>
            <a:ext cx="23102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1340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만명</a:t>
            </a:r>
            <a:endParaRPr lang="en-US" altLang="ko-KR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(33.5%)</a:t>
            </a:r>
            <a:endParaRPr lang="ko-KR" altLang="en-US" sz="40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7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826956-E1A3-4BC3-A54F-BE60D820F359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개발 배경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3C3840-C385-41D8-A897-40076F79E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25086"/>
            <a:ext cx="3672408" cy="36845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5679B9-39E5-4A6A-A1CE-59A7C09DAFEF}"/>
              </a:ext>
            </a:extLst>
          </p:cNvPr>
          <p:cNvSpPr txBox="1"/>
          <p:nvPr/>
        </p:nvSpPr>
        <p:spPr>
          <a:xfrm>
            <a:off x="4287921" y="3212976"/>
            <a:ext cx="3977371" cy="2522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‘</a:t>
            </a:r>
            <a:r>
              <a:rPr lang="ko-KR" altLang="en-US" sz="2500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따릉이</a:t>
            </a:r>
            <a:r>
              <a:rPr lang="en-US" altLang="ko-KR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’</a:t>
            </a:r>
          </a:p>
          <a:p>
            <a:endParaRPr lang="en-US" altLang="ko-KR" sz="25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2015</a:t>
            </a: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 </a:t>
            </a:r>
            <a:r>
              <a:rPr lang="en-US" altLang="ko-KR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10</a:t>
            </a: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월부터 운영</a:t>
            </a:r>
            <a:endParaRPr lang="en-US" altLang="ko-KR" sz="25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자전거의 </a:t>
            </a: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소지 불필요</a:t>
            </a:r>
            <a:endParaRPr lang="en-US" altLang="ko-KR" sz="2500" dirty="0">
              <a:solidFill>
                <a:srgbClr val="FF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서울시 한정</a:t>
            </a:r>
            <a:endParaRPr lang="en-US" altLang="ko-KR" sz="2500" dirty="0">
              <a:solidFill>
                <a:srgbClr val="FF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719EC-DA5E-4301-A469-BFA1EB8B3DF6}"/>
              </a:ext>
            </a:extLst>
          </p:cNvPr>
          <p:cNvSpPr txBox="1"/>
          <p:nvPr/>
        </p:nvSpPr>
        <p:spPr>
          <a:xfrm>
            <a:off x="4322441" y="2239632"/>
            <a:ext cx="3385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B05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공유 자전거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등장</a:t>
            </a:r>
            <a:endParaRPr lang="en-US" altLang="ko-KR" sz="32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1073D5-10C3-4E46-9E38-0D222A6FE6E7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개발 배경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F8D569-43CC-4A0C-A977-E3824ECD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08" y="1880828"/>
            <a:ext cx="4047973" cy="3096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29CD91-2CDF-46AB-821E-332202123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17" y="5191049"/>
            <a:ext cx="1728192" cy="11204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49EE38-46EA-4AC5-BA22-0E2FF7D3F2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73" y="5191049"/>
            <a:ext cx="1728192" cy="1120418"/>
          </a:xfrm>
          <a:prstGeom prst="rect">
            <a:avLst/>
          </a:prstGeom>
        </p:spPr>
      </p:pic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EEF4A2E9-116E-458F-8C08-33F13518A568}"/>
              </a:ext>
            </a:extLst>
          </p:cNvPr>
          <p:cNvSpPr/>
          <p:nvPr/>
        </p:nvSpPr>
        <p:spPr>
          <a:xfrm>
            <a:off x="2653217" y="4859909"/>
            <a:ext cx="1809572" cy="178269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B0E51-2E8C-4AF6-8419-B5048B8B71E9}"/>
              </a:ext>
            </a:extLst>
          </p:cNvPr>
          <p:cNvSpPr txBox="1"/>
          <p:nvPr/>
        </p:nvSpPr>
        <p:spPr>
          <a:xfrm>
            <a:off x="4452881" y="2206009"/>
            <a:ext cx="4089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따릉이</a:t>
            </a:r>
            <a:r>
              <a:rPr lang="ko-KR" altLang="en-US" sz="3200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절반은 수리 중</a:t>
            </a:r>
            <a:r>
              <a:rPr lang="en-US" altLang="ko-KR" sz="3200" dirty="0">
                <a:solidFill>
                  <a:srgbClr val="FF00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FFCA7D-CE92-46A5-8D26-C6932AA2FBDE}"/>
              </a:ext>
            </a:extLst>
          </p:cNvPr>
          <p:cNvSpPr txBox="1"/>
          <p:nvPr/>
        </p:nvSpPr>
        <p:spPr>
          <a:xfrm>
            <a:off x="4452881" y="3121884"/>
            <a:ext cx="4150495" cy="1752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5275</a:t>
            </a: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 고장</a:t>
            </a: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 수리 중</a:t>
            </a:r>
            <a:endParaRPr lang="en-US" altLang="ko-KR" sz="25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2018</a:t>
            </a: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총 고장 수 </a:t>
            </a:r>
            <a:r>
              <a:rPr lang="en-US" altLang="ko-KR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</a:t>
            </a: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만 </a:t>
            </a:r>
            <a:r>
              <a:rPr lang="en-US" altLang="ko-KR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381</a:t>
            </a: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</a:t>
            </a:r>
            <a:endParaRPr lang="en-US" altLang="ko-KR" sz="2500" dirty="0">
              <a:solidFill>
                <a:srgbClr val="FF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수리비 부담은 </a:t>
            </a: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적자의 길</a:t>
            </a:r>
            <a:endParaRPr lang="en-US" altLang="ko-KR" sz="2500" dirty="0">
              <a:solidFill>
                <a:srgbClr val="FF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1073D5-10C3-4E46-9E38-0D222A6FE6E7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개발 배경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B0E51-2E8C-4AF6-8419-B5048B8B71E9}"/>
              </a:ext>
            </a:extLst>
          </p:cNvPr>
          <p:cNvSpPr txBox="1"/>
          <p:nvPr/>
        </p:nvSpPr>
        <p:spPr>
          <a:xfrm>
            <a:off x="4452881" y="2206009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OFO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공유 자전거</a:t>
            </a:r>
            <a:endParaRPr lang="en-US" altLang="ko-KR" sz="3200" dirty="0">
              <a:solidFill>
                <a:srgbClr val="FF000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FFCA7D-CE92-46A5-8D26-C6932AA2FBDE}"/>
              </a:ext>
            </a:extLst>
          </p:cNvPr>
          <p:cNvSpPr txBox="1"/>
          <p:nvPr/>
        </p:nvSpPr>
        <p:spPr>
          <a:xfrm>
            <a:off x="4452881" y="3121884"/>
            <a:ext cx="3466013" cy="2329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거치대 없이 </a:t>
            </a:r>
            <a:r>
              <a:rPr lang="ko-KR" altLang="en-US" sz="2500" dirty="0">
                <a:solidFill>
                  <a:srgbClr val="00B05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자율 반납</a:t>
            </a:r>
            <a:endParaRPr lang="en-US" altLang="ko-KR" sz="2500" dirty="0">
              <a:solidFill>
                <a:srgbClr val="00B05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자기 집에 주차</a:t>
            </a:r>
            <a:endParaRPr lang="en-US" altLang="ko-KR" sz="2500" dirty="0">
              <a:solidFill>
                <a:srgbClr val="FF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도로변에 </a:t>
            </a:r>
            <a:r>
              <a:rPr lang="ko-KR" altLang="en-US" sz="2500" dirty="0" err="1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내팽겨짐</a:t>
            </a:r>
            <a:endParaRPr lang="en-US" altLang="ko-KR" sz="2500" dirty="0">
              <a:solidFill>
                <a:srgbClr val="FF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강물에 버림</a:t>
            </a:r>
            <a:endParaRPr lang="en-US" altLang="ko-KR" sz="2500" dirty="0">
              <a:solidFill>
                <a:srgbClr val="FF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8EFAE-8FA5-41B6-A982-6348FFDF8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471544" cy="34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A031EF-F88F-4C0B-A275-83677319E014}"/>
              </a:ext>
            </a:extLst>
          </p:cNvPr>
          <p:cNvSpPr/>
          <p:nvPr/>
        </p:nvSpPr>
        <p:spPr>
          <a:xfrm>
            <a:off x="0" y="1095227"/>
            <a:ext cx="9134143" cy="587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개발 배경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DD090A-B4DF-4FB2-98EA-A2C8EB42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095227"/>
            <a:ext cx="6218328" cy="18297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098F6-42D8-43A6-A3A8-900ED4A51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" y="1095227"/>
            <a:ext cx="2683037" cy="18297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993065-6A20-4D59-AB4C-88A4ECD34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2996194"/>
            <a:ext cx="2712603" cy="2016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525598-347A-4B17-AE94-6BCB63763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96193"/>
            <a:ext cx="6218328" cy="2016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773F92-B314-4904-96D7-AD0D4C4CD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670" y="5077189"/>
            <a:ext cx="6208474" cy="1891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6F88A9-6A85-48CF-A884-49FC31EAB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77189"/>
            <a:ext cx="2692892" cy="189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E91F2A-FD51-45BB-A83C-E6AF9FEDC153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개발 배경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C3D405-78ED-4395-8954-B02F98E6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92896"/>
            <a:ext cx="3354023" cy="2858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257AB5-A505-4EA1-96AB-23027763111F}"/>
              </a:ext>
            </a:extLst>
          </p:cNvPr>
          <p:cNvSpPr txBox="1"/>
          <p:nvPr/>
        </p:nvSpPr>
        <p:spPr>
          <a:xfrm>
            <a:off x="4427984" y="266198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P2P </a:t>
            </a:r>
            <a:r>
              <a:rPr lang="ko-KR" altLang="en-US" sz="32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자전거 </a:t>
            </a:r>
            <a:r>
              <a:rPr lang="ko-KR" altLang="en-US" sz="32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쉐어링</a:t>
            </a:r>
            <a:endParaRPr lang="en-US" altLang="ko-KR" sz="32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14601-7B3B-4A1E-A78F-731E4C7A70B6}"/>
              </a:ext>
            </a:extLst>
          </p:cNvPr>
          <p:cNvSpPr txBox="1"/>
          <p:nvPr/>
        </p:nvSpPr>
        <p:spPr>
          <a:xfrm>
            <a:off x="4430162" y="3444285"/>
            <a:ext cx="4030270" cy="1752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자전거를 공유</a:t>
            </a:r>
            <a:endParaRPr lang="en-US" altLang="ko-KR" sz="25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다양한 자전거를 이용 가능</a:t>
            </a:r>
            <a:endParaRPr lang="en-US" altLang="ko-KR" sz="25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공유 위해선 </a:t>
            </a:r>
            <a:r>
              <a:rPr lang="ko-KR" altLang="en-US" sz="2500" dirty="0">
                <a:solidFill>
                  <a:srgbClr val="FF000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대면 필수</a:t>
            </a:r>
            <a:endParaRPr lang="en-US" altLang="ko-KR" sz="2500" dirty="0">
              <a:solidFill>
                <a:srgbClr val="FF0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21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E91F2A-FD51-45BB-A83C-E6AF9FEDC153}"/>
              </a:ext>
            </a:extLst>
          </p:cNvPr>
          <p:cNvSpPr/>
          <p:nvPr/>
        </p:nvSpPr>
        <p:spPr>
          <a:xfrm>
            <a:off x="107504" y="1609398"/>
            <a:ext cx="8928992" cy="491594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2">
                  <a:lumMod val="50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id="{1F861643-492E-4CC2-AAB0-BFF384BFEDCA}"/>
              </a:ext>
            </a:extLst>
          </p:cNvPr>
          <p:cNvSpPr/>
          <p:nvPr/>
        </p:nvSpPr>
        <p:spPr>
          <a:xfrm>
            <a:off x="-468560" y="303879"/>
            <a:ext cx="6696744" cy="792088"/>
          </a:xfrm>
          <a:custGeom>
            <a:avLst/>
            <a:gdLst/>
            <a:ahLst/>
            <a:cxnLst/>
            <a:rect l="l" t="t" r="r" b="b"/>
            <a:pathLst>
              <a:path w="6696744" h="792088">
                <a:moveTo>
                  <a:pt x="0" y="0"/>
                </a:moveTo>
                <a:lnTo>
                  <a:pt x="1148711" y="0"/>
                </a:lnTo>
                <a:lnTo>
                  <a:pt x="1368152" y="0"/>
                </a:lnTo>
                <a:lnTo>
                  <a:pt x="2876903" y="0"/>
                </a:lnTo>
                <a:lnTo>
                  <a:pt x="2955745" y="0"/>
                </a:lnTo>
                <a:lnTo>
                  <a:pt x="4461079" y="0"/>
                </a:lnTo>
                <a:lnTo>
                  <a:pt x="4683937" y="0"/>
                </a:lnTo>
                <a:lnTo>
                  <a:pt x="6268113" y="0"/>
                </a:lnTo>
                <a:cubicBezTo>
                  <a:pt x="6504816" y="0"/>
                  <a:pt x="6696744" y="177303"/>
                  <a:pt x="6696744" y="396044"/>
                </a:cubicBezTo>
                <a:cubicBezTo>
                  <a:pt x="6696744" y="614785"/>
                  <a:pt x="6504816" y="792088"/>
                  <a:pt x="6268113" y="792088"/>
                </a:cubicBezTo>
                <a:lnTo>
                  <a:pt x="4683937" y="792088"/>
                </a:lnTo>
                <a:lnTo>
                  <a:pt x="4461079" y="792088"/>
                </a:lnTo>
                <a:lnTo>
                  <a:pt x="2955745" y="792088"/>
                </a:lnTo>
                <a:lnTo>
                  <a:pt x="2876903" y="792088"/>
                </a:lnTo>
                <a:lnTo>
                  <a:pt x="1368152" y="792088"/>
                </a:lnTo>
                <a:lnTo>
                  <a:pt x="1148711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       </a:t>
            </a:r>
            <a:r>
              <a:rPr lang="en-US" altLang="ko-KR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40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아이디어 제안</a:t>
            </a:r>
            <a:endParaRPr lang="ko-KR" altLang="en-US" sz="36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5D8763-1D67-462A-B633-76FE6006E3CA}"/>
              </a:ext>
            </a:extLst>
          </p:cNvPr>
          <p:cNvSpPr/>
          <p:nvPr/>
        </p:nvSpPr>
        <p:spPr>
          <a:xfrm>
            <a:off x="1367644" y="1988840"/>
            <a:ext cx="6408712" cy="22322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FA83D1-D5D7-43CA-A99D-4E7325D9E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19393"/>
              </p:ext>
            </p:extLst>
          </p:nvPr>
        </p:nvGraphicFramePr>
        <p:xfrm>
          <a:off x="1524000" y="220240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9510871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150735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5098261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907924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6899235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5145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거치대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24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반납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P2P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33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따릉이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단일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OFO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단일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자율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15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라이클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다양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O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5527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AF80B5-E478-42E8-BD92-0E3995B08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41952"/>
              </p:ext>
            </p:extLst>
          </p:nvPr>
        </p:nvGraphicFramePr>
        <p:xfrm>
          <a:off x="1524000" y="3685761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59997771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4871476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940493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521216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103509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15049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SHAKE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X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O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다양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아리따-돋움(TTF)-SemiBold" panose="02020603020101020101" pitchFamily="18" charset="-127"/>
                          <a:ea typeface="아리따-돋움(TTF)-SemiBold" panose="02020603020101020101" pitchFamily="18" charset="-127"/>
                        </a:rPr>
                        <a:t>O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829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7B2D297-61A9-4DB6-B7B3-1E8C307C9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2" y="4437112"/>
            <a:ext cx="2448272" cy="18297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05648E-52CF-49B4-9C46-493896E46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437112"/>
            <a:ext cx="2514600" cy="1925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4C652E-1092-4E6C-897D-5D7A821F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07" y="4437112"/>
            <a:ext cx="2514600" cy="19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9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389</Words>
  <Application>Microsoft Office PowerPoint</Application>
  <PresentationFormat>화면 슬라이드 쇼(4:3)</PresentationFormat>
  <Paragraphs>162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아리따-돋움(TTF)-Bold</vt:lpstr>
      <vt:lpstr>아리따-돋움(TTF)-SemiBold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</dc:creator>
  <cp:lastModifiedBy>김경찬 </cp:lastModifiedBy>
  <cp:revision>143</cp:revision>
  <dcterms:created xsi:type="dcterms:W3CDTF">2014-10-05T05:00:30Z</dcterms:created>
  <dcterms:modified xsi:type="dcterms:W3CDTF">2019-03-26T21:04:02Z</dcterms:modified>
</cp:coreProperties>
</file>